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69" r:id="rId4"/>
    <p:sldId id="271" r:id="rId5"/>
    <p:sldId id="280" r:id="rId6"/>
    <p:sldId id="282" r:id="rId7"/>
    <p:sldId id="284" r:id="rId8"/>
    <p:sldId id="285" r:id="rId9"/>
    <p:sldId id="286" r:id="rId10"/>
    <p:sldId id="287" r:id="rId11"/>
    <p:sldId id="260" r:id="rId12"/>
    <p:sldId id="274" r:id="rId13"/>
    <p:sldId id="272" r:id="rId14"/>
    <p:sldId id="273" r:id="rId15"/>
    <p:sldId id="275" r:id="rId16"/>
    <p:sldId id="261" r:id="rId17"/>
    <p:sldId id="262" r:id="rId18"/>
    <p:sldId id="288" r:id="rId19"/>
    <p:sldId id="263" r:id="rId20"/>
    <p:sldId id="264" r:id="rId21"/>
    <p:sldId id="266" r:id="rId22"/>
    <p:sldId id="276" r:id="rId23"/>
    <p:sldId id="277" r:id="rId24"/>
    <p:sldId id="265" r:id="rId25"/>
    <p:sldId id="278" r:id="rId26"/>
    <p:sldId id="279" r:id="rId2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7" d="100"/>
          <a:sy n="77" d="100"/>
        </p:scale>
        <p:origin x="156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666D1C0-61F9-48B3-A35C-C5C48FFC5A8F}" type="datetimeFigureOut">
              <a:rPr lang="en-US" smtClean="0"/>
              <a:pPr/>
              <a:t>3/15/2022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46D2576-929C-46BA-8448-39485AFF29DA}"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666D1C0-61F9-48B3-A35C-C5C48FFC5A8F}"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6D2576-929C-46BA-8448-39485AFF29D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666D1C0-61F9-48B3-A35C-C5C48FFC5A8F}"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6D2576-929C-46BA-8448-39485AFF29D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666D1C0-61F9-48B3-A35C-C5C48FFC5A8F}"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6D2576-929C-46BA-8448-39485AFF29DA}"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666D1C0-61F9-48B3-A35C-C5C48FFC5A8F}" type="datetimeFigureOut">
              <a:rPr lang="en-US" smtClean="0"/>
              <a:pPr/>
              <a:t>3/15/2022</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546D2576-929C-46BA-8448-39485AFF29D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666D1C0-61F9-48B3-A35C-C5C48FFC5A8F}" type="datetimeFigureOut">
              <a:rPr lang="en-US" smtClean="0"/>
              <a:pPr/>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6D2576-929C-46BA-8448-39485AFF29DA}"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666D1C0-61F9-48B3-A35C-C5C48FFC5A8F}" type="datetimeFigureOut">
              <a:rPr lang="en-US" smtClean="0"/>
              <a:pPr/>
              <a:t>3/15/2022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6D2576-929C-46BA-8448-39485AFF29DA}"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666D1C0-61F9-48B3-A35C-C5C48FFC5A8F}" type="datetimeFigureOut">
              <a:rPr lang="en-US" smtClean="0"/>
              <a:pPr/>
              <a:t>3/15/2022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6D2576-929C-46BA-8448-39485AFF29D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6D1C0-61F9-48B3-A35C-C5C48FFC5A8F}" type="datetimeFigureOut">
              <a:rPr lang="en-US" smtClean="0"/>
              <a:pPr/>
              <a:t>3/15/2022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6D2576-929C-46BA-8448-39485AFF29D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666D1C0-61F9-48B3-A35C-C5C48FFC5A8F}" type="datetimeFigureOut">
              <a:rPr lang="en-US" smtClean="0"/>
              <a:pPr/>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6D2576-929C-46BA-8448-39485AFF29DA}"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666D1C0-61F9-48B3-A35C-C5C48FFC5A8F}" type="datetimeFigureOut">
              <a:rPr lang="en-US" smtClean="0"/>
              <a:pPr/>
              <a:t>3/15/2022</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546D2576-929C-46BA-8448-39485AFF29DA}"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666D1C0-61F9-48B3-A35C-C5C48FFC5A8F}" type="datetimeFigureOut">
              <a:rPr lang="en-US" smtClean="0"/>
              <a:pPr/>
              <a:t>3/15/2022</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46D2576-929C-46BA-8448-39485AFF29D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a:p>
            <a:endParaRPr lang="en-US" dirty="0"/>
          </a:p>
        </p:txBody>
      </p:sp>
      <p:sp>
        <p:nvSpPr>
          <p:cNvPr id="2" name="Title 1"/>
          <p:cNvSpPr>
            <a:spLocks noGrp="1"/>
          </p:cNvSpPr>
          <p:nvPr>
            <p:ph type="ctrTitle"/>
          </p:nvPr>
        </p:nvSpPr>
        <p:spPr/>
        <p:txBody>
          <a:bodyPr>
            <a:normAutofit fontScale="90000"/>
          </a:bodyPr>
          <a:lstStyle/>
          <a:p>
            <a:r>
              <a:rPr lang="en-US" dirty="0"/>
              <a:t>Stuxnet and the Iran Nuclear Program</a:t>
            </a: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a:p>
            <a:endParaRPr lang="en-US" dirty="0"/>
          </a:p>
        </p:txBody>
      </p:sp>
      <p:sp>
        <p:nvSpPr>
          <p:cNvPr id="2" name="Title 1"/>
          <p:cNvSpPr>
            <a:spLocks noGrp="1"/>
          </p:cNvSpPr>
          <p:nvPr>
            <p:ph type="ctrTitle"/>
          </p:nvPr>
        </p:nvSpPr>
        <p:spPr/>
        <p:txBody>
          <a:bodyPr>
            <a:normAutofit/>
          </a:bodyPr>
          <a:lstStyle/>
          <a:p>
            <a:r>
              <a:rPr lang="en-US" dirty="0"/>
              <a:t>Stuxnet</a:t>
            </a:r>
            <a:br>
              <a:rPr lang="en-US" dirty="0"/>
            </a:br>
            <a:endParaRPr lang="en-US" dirty="0"/>
          </a:p>
        </p:txBody>
      </p:sp>
    </p:spTree>
    <p:extLst>
      <p:ext uri="{BB962C8B-B14F-4D97-AF65-F5344CB8AC3E}">
        <p14:creationId xmlns:p14="http://schemas.microsoft.com/office/powerpoint/2010/main" val="296155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 Background: Stuxnet</a:t>
            </a:r>
          </a:p>
        </p:txBody>
      </p:sp>
      <p:sp>
        <p:nvSpPr>
          <p:cNvPr id="3" name="Content Placeholder 2"/>
          <p:cNvSpPr>
            <a:spLocks noGrp="1"/>
          </p:cNvSpPr>
          <p:nvPr>
            <p:ph sz="quarter" idx="1"/>
          </p:nvPr>
        </p:nvSpPr>
        <p:spPr>
          <a:xfrm>
            <a:off x="914400" y="1447800"/>
            <a:ext cx="7772400" cy="4724400"/>
          </a:xfrm>
        </p:spPr>
        <p:txBody>
          <a:bodyPr>
            <a:normAutofit fontScale="92500" lnSpcReduction="10000"/>
          </a:bodyPr>
          <a:lstStyle/>
          <a:p>
            <a:r>
              <a:rPr lang="en-US" dirty="0"/>
              <a:t>Discovered in June 2011 after almost two years of circulation, a cyber worm Stuxnet infected the Iranian nuclear facility at Natanz</a:t>
            </a:r>
          </a:p>
          <a:p>
            <a:r>
              <a:rPr lang="en-US" dirty="0"/>
              <a:t>Infected many tens of thousands of computer networks in some dozen countries, but designed to be highly focused and active against only a very unique configuration.</a:t>
            </a:r>
          </a:p>
          <a:p>
            <a:r>
              <a:rPr lang="en-US" dirty="0"/>
              <a:t>Natanz Facility is a deep underground uranium enrichment plant to harvest U235 enriched uranium, necessary for fabricating nuclear weapons.</a:t>
            </a:r>
          </a:p>
          <a:p>
            <a:r>
              <a:rPr lang="en-US" dirty="0"/>
              <a:t>Operations of centrifuges used for U enrichment controlled by Siemens industrial control SCADA (Supervisory Control and Data Acquisition) System</a:t>
            </a:r>
          </a:p>
          <a:p>
            <a:pPr lvl="1"/>
            <a:r>
              <a:rPr lang="en-US" dirty="0"/>
              <a:t>Specifically its PCS 7 Control System</a:t>
            </a:r>
          </a:p>
          <a:p>
            <a:pPr lvl="1"/>
            <a:r>
              <a:rPr lang="en-US" dirty="0"/>
              <a:t>Taking advantage of Windows OS and Siemens PLC vulnerabilities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Stuxnet Did</a:t>
            </a:r>
          </a:p>
        </p:txBody>
      </p:sp>
      <p:sp>
        <p:nvSpPr>
          <p:cNvPr id="3" name="Content Placeholder 2"/>
          <p:cNvSpPr>
            <a:spLocks noGrp="1"/>
          </p:cNvSpPr>
          <p:nvPr>
            <p:ph sz="quarter" idx="1"/>
          </p:nvPr>
        </p:nvSpPr>
        <p:spPr/>
        <p:txBody>
          <a:bodyPr>
            <a:normAutofit fontScale="92500" lnSpcReduction="20000"/>
          </a:bodyPr>
          <a:lstStyle/>
          <a:p>
            <a:r>
              <a:rPr lang="en-US" dirty="0"/>
              <a:t>Detected targeted configuration.  If infected machine was not the target, Stuxnet removed itself. </a:t>
            </a:r>
          </a:p>
          <a:p>
            <a:r>
              <a:rPr lang="en-US" dirty="0"/>
              <a:t>Modified control logic of variable frequency drive controllers (controlling electrical currents to centrifuges) and supervisory safety system</a:t>
            </a:r>
          </a:p>
          <a:p>
            <a:pPr lvl="1"/>
            <a:r>
              <a:rPr lang="en-US" dirty="0"/>
              <a:t>Caused centrifuges to spin at velocities suboptimal for U235 enrichment and to damage the centrifuge motors themselves</a:t>
            </a:r>
          </a:p>
          <a:p>
            <a:pPr lvl="1"/>
            <a:r>
              <a:rPr lang="en-US" dirty="0"/>
              <a:t>Reprogram the visual control system to display normal operations to plant operators to prevent automatic safety systems from shutting down the centrifuges before they were damaged </a:t>
            </a:r>
          </a:p>
          <a:p>
            <a:r>
              <a:rPr lang="en-US" dirty="0"/>
              <a:t>Lay dormant in Siemens SCADA system until worm detected a specific configuration of Programmable Logic Controllers (PLCs) unique to the centrifuge configuration</a:t>
            </a:r>
          </a:p>
          <a:p>
            <a:r>
              <a:rPr lang="en-US" dirty="0"/>
              <a:t>Four zero day vulnerabilities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944562"/>
          </a:xfrm>
        </p:spPr>
        <p:txBody>
          <a:bodyPr>
            <a:normAutofit fontScale="90000"/>
          </a:bodyPr>
          <a:lstStyle/>
          <a:p>
            <a:r>
              <a:rPr lang="en-US" dirty="0"/>
              <a:t>Siemens PCS Control System Components</a:t>
            </a:r>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2209800" y="1447800"/>
            <a:ext cx="6222380" cy="4572000"/>
          </a:xfrm>
          <a:prstGeom prst="rect">
            <a:avLst/>
          </a:prstGeom>
          <a:noFill/>
          <a:ln w="9525">
            <a:noFill/>
            <a:miter lim="800000"/>
            <a:headEnd/>
            <a:tailEnd/>
          </a:ln>
        </p:spPr>
      </p:pic>
      <p:sp>
        <p:nvSpPr>
          <p:cNvPr id="5" name="TextBox 4"/>
          <p:cNvSpPr txBox="1"/>
          <p:nvPr/>
        </p:nvSpPr>
        <p:spPr>
          <a:xfrm>
            <a:off x="381000" y="3429000"/>
            <a:ext cx="2057400" cy="1200329"/>
          </a:xfrm>
          <a:prstGeom prst="rect">
            <a:avLst/>
          </a:prstGeom>
          <a:noFill/>
        </p:spPr>
        <p:txBody>
          <a:bodyPr wrap="square" rtlCol="0">
            <a:spAutoFit/>
          </a:bodyPr>
          <a:lstStyle/>
          <a:p>
            <a:r>
              <a:rPr lang="en-US" b="1" dirty="0"/>
              <a:t>Drivers replaced</a:t>
            </a:r>
          </a:p>
          <a:p>
            <a:r>
              <a:rPr lang="en-US" b="1" dirty="0"/>
              <a:t>AND</a:t>
            </a:r>
          </a:p>
          <a:p>
            <a:r>
              <a:rPr lang="en-US" b="1" dirty="0"/>
              <a:t>Safety system I/O logic changed</a:t>
            </a:r>
          </a:p>
        </p:txBody>
      </p:sp>
      <p:sp>
        <p:nvSpPr>
          <p:cNvPr id="6" name="TextBox 5"/>
          <p:cNvSpPr txBox="1"/>
          <p:nvPr/>
        </p:nvSpPr>
        <p:spPr>
          <a:xfrm>
            <a:off x="457200" y="4953000"/>
            <a:ext cx="1676400" cy="923330"/>
          </a:xfrm>
          <a:prstGeom prst="rect">
            <a:avLst/>
          </a:prstGeom>
          <a:noFill/>
        </p:spPr>
        <p:txBody>
          <a:bodyPr wrap="square" rtlCol="0">
            <a:spAutoFit/>
          </a:bodyPr>
          <a:lstStyle/>
          <a:p>
            <a:r>
              <a:rPr lang="en-US" b="1" dirty="0"/>
              <a:t>Change output frequencies of motor drives</a:t>
            </a:r>
          </a:p>
        </p:txBody>
      </p:sp>
      <p:sp>
        <p:nvSpPr>
          <p:cNvPr id="7" name="TextBox 6"/>
          <p:cNvSpPr txBox="1"/>
          <p:nvPr/>
        </p:nvSpPr>
        <p:spPr>
          <a:xfrm>
            <a:off x="381000" y="2895600"/>
            <a:ext cx="2057400" cy="369332"/>
          </a:xfrm>
          <a:prstGeom prst="rect">
            <a:avLst/>
          </a:prstGeom>
          <a:noFill/>
        </p:spPr>
        <p:txBody>
          <a:bodyPr wrap="square" rtlCol="0">
            <a:spAutoFit/>
          </a:bodyPr>
          <a:lstStyle/>
          <a:p>
            <a:r>
              <a:rPr lang="en-US" b="1" dirty="0"/>
              <a:t>PLCs for PCS 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Unfolding the Plot</a:t>
            </a:r>
          </a:p>
        </p:txBody>
      </p:sp>
      <p:sp>
        <p:nvSpPr>
          <p:cNvPr id="3" name="Content Placeholder 2"/>
          <p:cNvSpPr>
            <a:spLocks noGrp="1"/>
          </p:cNvSpPr>
          <p:nvPr>
            <p:ph sz="quarter" idx="1"/>
          </p:nvPr>
        </p:nvSpPr>
        <p:spPr/>
        <p:txBody>
          <a:bodyPr>
            <a:normAutofit fontScale="85000" lnSpcReduction="10000"/>
          </a:bodyPr>
          <a:lstStyle/>
          <a:p>
            <a:r>
              <a:rPr lang="en-US" dirty="0"/>
              <a:t>Early 2008, Siemens conducted a study with Idaho National Laboratory to identify PCS-7 industrial process control system vulnerabilities (utilities, power plants, C&amp;E, etc.)</a:t>
            </a:r>
          </a:p>
          <a:p>
            <a:pPr lvl="1"/>
            <a:r>
              <a:rPr lang="en-US" dirty="0"/>
              <a:t>Siemens claim this was routine for infrastructure protection</a:t>
            </a:r>
          </a:p>
          <a:p>
            <a:r>
              <a:rPr lang="en-US" dirty="0"/>
              <a:t>January 2009, press reported President Bush authorized a covert operation against Iranian nuclear program to disrupt electrical and computer system at Natanz.  President Obama said to have accelerated the program.</a:t>
            </a:r>
          </a:p>
          <a:p>
            <a:pPr lvl="1"/>
            <a:r>
              <a:rPr lang="en-US" dirty="0"/>
              <a:t>Alternative to military attack, as against Osirak in 1981 and Syria in 2007</a:t>
            </a:r>
          </a:p>
          <a:p>
            <a:r>
              <a:rPr lang="en-US" dirty="0"/>
              <a:t>Sanctions efforts redoubled, IAW Wikileaks documents, to stop shipments of Siemens PLCs to Iran via UAE in 2009</a:t>
            </a:r>
          </a:p>
          <a:p>
            <a:r>
              <a:rPr lang="en-US" dirty="0"/>
              <a:t>Natanz P1 centrifuges acquired from AQ Khan network, later acquired by US from Libya in 2003 and by Israel by means unknown.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US" dirty="0"/>
              <a:t>How Stuxnet Spread</a:t>
            </a:r>
          </a:p>
        </p:txBody>
      </p:sp>
      <p:pic>
        <p:nvPicPr>
          <p:cNvPr id="6146" name="Picture 2"/>
          <p:cNvPicPr>
            <a:picLocks noGrp="1" noChangeAspect="1" noChangeArrowheads="1"/>
          </p:cNvPicPr>
          <p:nvPr>
            <p:ph sz="quarter" idx="1"/>
          </p:nvPr>
        </p:nvPicPr>
        <p:blipFill>
          <a:blip r:embed="rId2" cstate="print"/>
          <a:srcRect/>
          <a:stretch>
            <a:fillRect/>
          </a:stretch>
        </p:blipFill>
        <p:spPr bwMode="auto">
          <a:xfrm>
            <a:off x="1600200" y="1143000"/>
            <a:ext cx="5477737" cy="5486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 Vector Storyline</a:t>
            </a:r>
          </a:p>
        </p:txBody>
      </p:sp>
      <p:sp>
        <p:nvSpPr>
          <p:cNvPr id="3" name="Content Placeholder 2"/>
          <p:cNvSpPr>
            <a:spLocks noGrp="1"/>
          </p:cNvSpPr>
          <p:nvPr>
            <p:ph sz="quarter" idx="1"/>
          </p:nvPr>
        </p:nvSpPr>
        <p:spPr/>
        <p:txBody>
          <a:bodyPr>
            <a:normAutofit fontScale="92500" lnSpcReduction="10000"/>
          </a:bodyPr>
          <a:lstStyle/>
          <a:p>
            <a:r>
              <a:rPr lang="en-US" dirty="0"/>
              <a:t>Penetration of data center network to expand via multiple pathways across different security domains to reach target</a:t>
            </a:r>
          </a:p>
          <a:p>
            <a:r>
              <a:rPr lang="en-US" dirty="0"/>
              <a:t>Initial vectors</a:t>
            </a:r>
          </a:p>
          <a:p>
            <a:pPr lvl="1"/>
            <a:r>
              <a:rPr lang="en-US" dirty="0"/>
              <a:t>Socially engineered downloaded files (XLS, PDF) that downloads root kit</a:t>
            </a:r>
          </a:p>
          <a:p>
            <a:pPr lvl="1"/>
            <a:r>
              <a:rPr lang="en-US" dirty="0"/>
              <a:t>Removable drives (USB, external)</a:t>
            </a:r>
          </a:p>
          <a:p>
            <a:pPr lvl="1"/>
            <a:r>
              <a:rPr lang="en-US" dirty="0"/>
              <a:t>Local area network (shared network drives, printers)</a:t>
            </a:r>
          </a:p>
          <a:p>
            <a:pPr lvl="1"/>
            <a:r>
              <a:rPr lang="en-US" dirty="0"/>
              <a:t>Web browsers</a:t>
            </a:r>
          </a:p>
          <a:p>
            <a:r>
              <a:rPr lang="en-US" dirty="0"/>
              <a:t>Rapid propagation, modifies AV programs, establishes peer-to-peer connections, uses stolen certificates to eliminate warnings when it installs, constant links to C2 servers for instructions and updates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Enumerated Attack Vectors</a:t>
            </a:r>
          </a:p>
        </p:txBody>
      </p:sp>
      <p:sp>
        <p:nvSpPr>
          <p:cNvPr id="3" name="Content Placeholder 2"/>
          <p:cNvSpPr>
            <a:spLocks noGrp="1"/>
          </p:cNvSpPr>
          <p:nvPr>
            <p:ph sz="quarter" idx="1"/>
          </p:nvPr>
        </p:nvSpPr>
        <p:spPr/>
        <p:txBody>
          <a:bodyPr>
            <a:normAutofit fontScale="92500" lnSpcReduction="20000"/>
          </a:bodyPr>
          <a:lstStyle/>
          <a:p>
            <a:r>
              <a:rPr lang="en-US" dirty="0"/>
              <a:t>Infection</a:t>
            </a:r>
          </a:p>
          <a:p>
            <a:pPr lvl="1"/>
            <a:r>
              <a:rPr lang="en-US" dirty="0"/>
              <a:t>Distribution: initial infection of malware into target (USB, directed emails, website links, malicious document)</a:t>
            </a:r>
          </a:p>
          <a:p>
            <a:pPr lvl="1"/>
            <a:r>
              <a:rPr lang="en-US" dirty="0"/>
              <a:t>Infestation: modifications made to host capabilities, systems</a:t>
            </a:r>
          </a:p>
          <a:p>
            <a:pPr lvl="1"/>
            <a:r>
              <a:rPr lang="en-US" dirty="0"/>
              <a:t>Propagation: spread of infection</a:t>
            </a:r>
          </a:p>
          <a:p>
            <a:r>
              <a:rPr lang="en-US" dirty="0"/>
              <a:t>Retention: avoid detection by dormancy, self uninstalling, modifying AV programs</a:t>
            </a:r>
          </a:p>
          <a:p>
            <a:r>
              <a:rPr lang="en-US" dirty="0"/>
              <a:t>Concealment: Use of techniques that emulate standard application usage patterns (hiding among cache/temp files, encryption)</a:t>
            </a:r>
          </a:p>
          <a:p>
            <a:r>
              <a:rPr lang="en-US" dirty="0"/>
              <a:t>Exploitation: Collection and C2</a:t>
            </a:r>
          </a:p>
          <a:p>
            <a:pPr lvl="1"/>
            <a:r>
              <a:rPr lang="en-US" dirty="0"/>
              <a:t>Collects, compresses, post files to C2 servers, steals credentials on file system and registry, supporting further propagation, full spectrum exfiltration on systems, networks and data</a:t>
            </a:r>
          </a:p>
          <a:p>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a:p>
            <a:endParaRPr lang="en-US" dirty="0"/>
          </a:p>
        </p:txBody>
      </p:sp>
      <p:sp>
        <p:nvSpPr>
          <p:cNvPr id="2" name="Title 1"/>
          <p:cNvSpPr>
            <a:spLocks noGrp="1"/>
          </p:cNvSpPr>
          <p:nvPr>
            <p:ph type="ctrTitle"/>
          </p:nvPr>
        </p:nvSpPr>
        <p:spPr/>
        <p:txBody>
          <a:bodyPr>
            <a:normAutofit/>
          </a:bodyPr>
          <a:lstStyle/>
          <a:p>
            <a:r>
              <a:rPr lang="en-US" dirty="0"/>
              <a:t>Back Up</a:t>
            </a:r>
          </a:p>
        </p:txBody>
      </p:sp>
    </p:spTree>
    <p:extLst>
      <p:ext uri="{BB962C8B-B14F-4D97-AF65-F5344CB8AC3E}">
        <p14:creationId xmlns:p14="http://schemas.microsoft.com/office/powerpoint/2010/main" val="2353386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Stuxnet Attack Vectors: Distribution</a:t>
            </a:r>
          </a:p>
        </p:txBody>
      </p:sp>
      <p:sp>
        <p:nvSpPr>
          <p:cNvPr id="3" name="Content Placeholder 2"/>
          <p:cNvSpPr>
            <a:spLocks noGrp="1"/>
          </p:cNvSpPr>
          <p:nvPr>
            <p:ph sz="quarter" idx="1"/>
          </p:nvPr>
        </p:nvSpPr>
        <p:spPr/>
        <p:txBody>
          <a:bodyPr>
            <a:normAutofit lnSpcReduction="10000"/>
          </a:bodyPr>
          <a:lstStyle/>
          <a:p>
            <a:r>
              <a:rPr lang="en-US" dirty="0"/>
              <a:t>Distribution: Several primary entry point vectors:</a:t>
            </a:r>
          </a:p>
          <a:p>
            <a:pPr lvl="1"/>
            <a:r>
              <a:rPr lang="en-US" dirty="0"/>
              <a:t>AUTORUN exploit from thumb drive or CD </a:t>
            </a:r>
          </a:p>
          <a:p>
            <a:pPr lvl="2"/>
            <a:r>
              <a:rPr lang="en-US" dirty="0"/>
              <a:t>Provided from off site contractor, industry trade show, targeted email</a:t>
            </a:r>
          </a:p>
          <a:p>
            <a:pPr lvl="1"/>
            <a:r>
              <a:rPr lang="en-US" dirty="0"/>
              <a:t>Exploit of known vulnerability in a network hosted service (e.g., print spooler) or application (Wordpress blogging tool) </a:t>
            </a:r>
          </a:p>
          <a:p>
            <a:pPr lvl="1"/>
            <a:r>
              <a:rPr lang="en-US" dirty="0"/>
              <a:t>Post infected code into host via permitted but unsanitized input</a:t>
            </a:r>
          </a:p>
          <a:p>
            <a:pPr lvl="1"/>
            <a:r>
              <a:rPr lang="en-US" dirty="0"/>
              <a:t>Direct malicious user input </a:t>
            </a:r>
          </a:p>
          <a:p>
            <a:pPr lvl="1"/>
            <a:r>
              <a:rPr lang="en-US" dirty="0"/>
              <a:t>Secondary attack vector once initial penetration occurs:</a:t>
            </a:r>
          </a:p>
          <a:p>
            <a:pPr lvl="2"/>
            <a:r>
              <a:rPr lang="en-US" dirty="0"/>
              <a:t>Malicious document malware: PDF Acrobat, Word</a:t>
            </a:r>
          </a:p>
          <a:p>
            <a:pPr lvl="2"/>
            <a:r>
              <a:rPr lang="en-US" dirty="0"/>
              <a:t>Hijack installation routines of valid software</a:t>
            </a:r>
          </a:p>
          <a:p>
            <a:pPr lvl="1"/>
            <a:r>
              <a:rPr lang="en-US" dirty="0"/>
              <a:t>Worm said to have been handed off repeatedly by its developers to at least five separate organizations in Iran</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Natanz Facility Overhead</a:t>
            </a: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752600" y="1524000"/>
            <a:ext cx="5316221" cy="475488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Stuxnet Attack Vectors: Infestation</a:t>
            </a:r>
          </a:p>
        </p:txBody>
      </p:sp>
      <p:sp>
        <p:nvSpPr>
          <p:cNvPr id="3" name="Content Placeholder 2"/>
          <p:cNvSpPr>
            <a:spLocks noGrp="1"/>
          </p:cNvSpPr>
          <p:nvPr>
            <p:ph sz="quarter" idx="1"/>
          </p:nvPr>
        </p:nvSpPr>
        <p:spPr/>
        <p:txBody>
          <a:bodyPr>
            <a:normAutofit/>
          </a:bodyPr>
          <a:lstStyle/>
          <a:p>
            <a:r>
              <a:rPr lang="en-US" dirty="0"/>
              <a:t>Infestation of initial computer: modifications made to host capabilities, systems</a:t>
            </a:r>
          </a:p>
          <a:p>
            <a:r>
              <a:rPr lang="en-US" dirty="0"/>
              <a:t>USB infection or through shared contractor infected project files (drawings, databases, spreadsheets, PDFs)</a:t>
            </a:r>
          </a:p>
          <a:p>
            <a:pPr lvl="1"/>
            <a:r>
              <a:rPr lang="en-US" dirty="0"/>
              <a:t>No AV detection: zero day</a:t>
            </a:r>
          </a:p>
          <a:p>
            <a:pPr lvl="1"/>
            <a:r>
              <a:rPr lang="en-US" dirty="0"/>
              <a:t>Hijacking Windows authentication system</a:t>
            </a:r>
          </a:p>
          <a:p>
            <a:pPr lvl="1"/>
            <a:r>
              <a:rPr lang="en-US" dirty="0"/>
              <a:t>Operates within user mode with escalated privileges</a:t>
            </a:r>
          </a:p>
          <a:p>
            <a:pPr lvl="1"/>
            <a:r>
              <a:rPr lang="en-US" dirty="0"/>
              <a:t>Injects code into running system processes</a:t>
            </a:r>
          </a:p>
          <a:p>
            <a:pPr lvl="1"/>
            <a:r>
              <a:rPr lang="en-US" dirty="0"/>
              <a:t>Creates user admin accounts injects attack code into system files infection rootkit software</a:t>
            </a:r>
          </a:p>
          <a:p>
            <a:pPr lvl="1"/>
            <a:endParaRPr lang="en-US"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Stuxnet Attack Vectors: Propagation </a:t>
            </a:r>
          </a:p>
        </p:txBody>
      </p:sp>
      <p:sp>
        <p:nvSpPr>
          <p:cNvPr id="3" name="Content Placeholder 2"/>
          <p:cNvSpPr>
            <a:spLocks noGrp="1"/>
          </p:cNvSpPr>
          <p:nvPr>
            <p:ph sz="quarter" idx="1"/>
          </p:nvPr>
        </p:nvSpPr>
        <p:spPr/>
        <p:txBody>
          <a:bodyPr>
            <a:normAutofit fontScale="77500" lnSpcReduction="20000"/>
          </a:bodyPr>
          <a:lstStyle/>
          <a:p>
            <a:r>
              <a:rPr lang="en-US" dirty="0"/>
              <a:t>Sophisticated mapping of network topology to use multiple vectors to identify lateral hosts to infect and to transfer the infection payload across network boundaries.  AGGRESSIVE. </a:t>
            </a:r>
          </a:p>
          <a:p>
            <a:r>
              <a:rPr lang="en-US" dirty="0"/>
              <a:t>Most exploits use vulnerable services, legitimate transfer methods (network files shares, any network-hosted device capable of write access), and hijacking of connections using existing authenticated sessions or stolen / cached credentials</a:t>
            </a:r>
          </a:p>
          <a:p>
            <a:r>
              <a:rPr lang="en-US" dirty="0"/>
              <a:t>Emulates typical user behavior in legitimate activities  </a:t>
            </a:r>
          </a:p>
          <a:p>
            <a:r>
              <a:rPr lang="en-US" dirty="0"/>
              <a:t>Techniques</a:t>
            </a:r>
          </a:p>
          <a:p>
            <a:pPr lvl="1"/>
            <a:r>
              <a:rPr lang="en-US" dirty="0"/>
              <a:t>Injection on to any USB memory stick with AUTORUN modification</a:t>
            </a:r>
          </a:p>
          <a:p>
            <a:pPr lvl="1"/>
            <a:r>
              <a:rPr lang="en-US" dirty="0"/>
              <a:t>Injection on to any locally shared files, or hijacks-replaces-introduces network file sharing</a:t>
            </a:r>
          </a:p>
          <a:p>
            <a:pPr lvl="1"/>
            <a:r>
              <a:rPr lang="en-US" dirty="0"/>
              <a:t>Scans for and injects on to any remotely shared files</a:t>
            </a:r>
          </a:p>
          <a:p>
            <a:pPr lvl="1"/>
            <a:r>
              <a:rPr lang="en-US" dirty="0"/>
              <a:t>Attaches to locally shared printers, leverages driver downloads</a:t>
            </a:r>
          </a:p>
          <a:p>
            <a:r>
              <a:rPr lang="en-US" dirty="0"/>
              <a:t>Distribution and propagation techniques also support retention and avoidance of detection.  Some believe Stuxnet has been around up to five years. </a:t>
            </a:r>
          </a:p>
          <a:p>
            <a:pPr lvl="1"/>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Penetrating Perimeter Network </a:t>
            </a:r>
          </a:p>
        </p:txBody>
      </p:sp>
      <p:sp>
        <p:nvSpPr>
          <p:cNvPr id="3" name="Content Placeholder 2"/>
          <p:cNvSpPr>
            <a:spLocks noGrp="1"/>
          </p:cNvSpPr>
          <p:nvPr>
            <p:ph sz="quarter" idx="1"/>
          </p:nvPr>
        </p:nvSpPr>
        <p:spPr/>
        <p:txBody>
          <a:bodyPr>
            <a:normAutofit fontScale="85000" lnSpcReduction="20000"/>
          </a:bodyPr>
          <a:lstStyle/>
          <a:p>
            <a:r>
              <a:rPr lang="en-US" dirty="0"/>
              <a:t>Infected enterprise control network computers communicate with Siemens Central Archive Servers (CAS) inside perimeter network</a:t>
            </a:r>
          </a:p>
          <a:p>
            <a:r>
              <a:rPr lang="en-US" dirty="0"/>
              <a:t>Stuxnet used domain credentials of infected user to send a copy of itself to perimeter network manager workstation via database connections of all CAS workstations (VPN)</a:t>
            </a:r>
          </a:p>
          <a:p>
            <a:r>
              <a:rPr lang="en-US" dirty="0"/>
              <a:t>Side bar: </a:t>
            </a:r>
          </a:p>
          <a:p>
            <a:pPr lvl="1"/>
            <a:r>
              <a:rPr lang="en-US" dirty="0"/>
              <a:t>Often Perimeter Network hosts are not routinely patched</a:t>
            </a:r>
          </a:p>
          <a:p>
            <a:pPr lvl="1"/>
            <a:r>
              <a:rPr lang="en-US" dirty="0"/>
              <a:t>Often VPN connections from Enterprise Control Network workstations to Perimeter Network are not aggressively limited to specific ports </a:t>
            </a:r>
          </a:p>
          <a:p>
            <a:r>
              <a:rPr lang="en-US" dirty="0"/>
              <a:t>Once in Perimeter Network, worm infects any print servers or file servers it can find, designated Siemens PCS 7 control software and databases</a:t>
            </a:r>
          </a:p>
          <a:p>
            <a:r>
              <a:rPr lang="en-US" i="1" dirty="0"/>
              <a:t>Constant contact with C&amp;C servers for updated instructions </a:t>
            </a:r>
          </a:p>
          <a:p>
            <a:r>
              <a:rPr lang="en-US" i="1" dirty="0"/>
              <a:t>Exploiting zero day vulnerabilities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a:t>Stuxnet Attack Graph</a:t>
            </a:r>
          </a:p>
        </p:txBody>
      </p:sp>
      <p:pic>
        <p:nvPicPr>
          <p:cNvPr id="7170" name="Picture 2"/>
          <p:cNvPicPr>
            <a:picLocks noGrp="1" noChangeAspect="1" noChangeArrowheads="1"/>
          </p:cNvPicPr>
          <p:nvPr>
            <p:ph sz="quarter" idx="1"/>
          </p:nvPr>
        </p:nvPicPr>
        <p:blipFill>
          <a:blip r:embed="rId2" cstate="print"/>
          <a:srcRect/>
          <a:stretch>
            <a:fillRect/>
          </a:stretch>
        </p:blipFill>
        <p:spPr bwMode="auto">
          <a:xfrm>
            <a:off x="2743200" y="990600"/>
            <a:ext cx="3336844" cy="557784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the Spectrum</a:t>
            </a:r>
          </a:p>
        </p:txBody>
      </p:sp>
      <p:sp>
        <p:nvSpPr>
          <p:cNvPr id="3" name="Content Placeholder 2"/>
          <p:cNvSpPr>
            <a:spLocks noGrp="1"/>
          </p:cNvSpPr>
          <p:nvPr>
            <p:ph sz="quarter" idx="1"/>
          </p:nvPr>
        </p:nvSpPr>
        <p:spPr/>
        <p:txBody>
          <a:bodyPr>
            <a:normAutofit lnSpcReduction="10000"/>
          </a:bodyPr>
          <a:lstStyle/>
          <a:p>
            <a:r>
              <a:rPr lang="en-US" dirty="0"/>
              <a:t>Retention: avoid detection by dormancy, self uninstalling, modifying AV programs, creating invisibility</a:t>
            </a:r>
          </a:p>
          <a:p>
            <a:pPr lvl="1"/>
            <a:r>
              <a:rPr lang="en-US" dirty="0"/>
              <a:t>Emplaces files within primary file system</a:t>
            </a:r>
          </a:p>
          <a:p>
            <a:pPr lvl="1"/>
            <a:r>
              <a:rPr lang="en-US" dirty="0"/>
              <a:t>Creates undetectable virtual file system or drive partition</a:t>
            </a:r>
          </a:p>
          <a:p>
            <a:pPr lvl="1"/>
            <a:r>
              <a:rPr lang="en-US" dirty="0"/>
              <a:t>Persists within a database</a:t>
            </a:r>
          </a:p>
          <a:p>
            <a:r>
              <a:rPr lang="en-US" dirty="0"/>
              <a:t>Concealment: Use of techniques that emulate standard application usage patterns (hiding among cache/temp files, encryption)</a:t>
            </a:r>
          </a:p>
          <a:p>
            <a:r>
              <a:rPr lang="en-US" dirty="0"/>
              <a:t>Exploitation: Collection and C2</a:t>
            </a:r>
          </a:p>
          <a:p>
            <a:pPr lvl="1"/>
            <a:r>
              <a:rPr lang="en-US" dirty="0"/>
              <a:t>Collects, compresses, post files to C2 servers, steals credentials on file system and registry, supporting further propagation, full spectrum exfiltration on systems, networks and data</a:t>
            </a:r>
          </a:p>
          <a:p>
            <a:endParaRPr lang="en-US" dirty="0"/>
          </a:p>
          <a:p>
            <a:pPr lvl="1"/>
            <a:endParaRPr 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sz="quarter" idx="1"/>
          </p:nvPr>
        </p:nvSpPr>
        <p:spPr/>
        <p:txBody>
          <a:bodyPr/>
          <a:lstStyle/>
          <a:p>
            <a:r>
              <a:rPr lang="en-US" dirty="0"/>
              <a:t>Not publicly known</a:t>
            </a:r>
          </a:p>
          <a:p>
            <a:r>
              <a:rPr lang="en-US" dirty="0"/>
              <a:t>Retired Mossad chief Meir Dagan to Knesset in early 2011 the delay could be up to 5 years</a:t>
            </a:r>
          </a:p>
          <a:p>
            <a:r>
              <a:rPr lang="en-US" dirty="0"/>
              <a:t>Secretary of State Clinton said several years</a:t>
            </a:r>
          </a:p>
          <a:p>
            <a:r>
              <a:rPr lang="en-US" dirty="0"/>
              <a:t>Iranians said impact was short lived and damaged centrifuges replaced</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for Cyber Warfare?</a:t>
            </a:r>
          </a:p>
        </p:txBody>
      </p:sp>
      <p:sp>
        <p:nvSpPr>
          <p:cNvPr id="3" name="Content Placeholder 2"/>
          <p:cNvSpPr>
            <a:spLocks noGrp="1"/>
          </p:cNvSpPr>
          <p:nvPr>
            <p:ph sz="quarter" idx="1"/>
          </p:nvPr>
        </p:nvSpPr>
        <p:spPr/>
        <p:txBody>
          <a:bodyPr>
            <a:normAutofit fontScale="92500" lnSpcReduction="20000"/>
          </a:bodyPr>
          <a:lstStyle/>
          <a:p>
            <a:r>
              <a:rPr lang="en-US" dirty="0"/>
              <a:t>Use of Stuxnet provides insight to evolution of cyber warfare doctrine, </a:t>
            </a:r>
            <a:r>
              <a:rPr lang="en-US" i="1" dirty="0"/>
              <a:t>including weaponization of malware</a:t>
            </a:r>
          </a:p>
          <a:p>
            <a:r>
              <a:rPr lang="en-US" dirty="0"/>
              <a:t>Hand in glove evolution of cyber crime and nation state cyber warfare, black market of cyber tools / resources</a:t>
            </a:r>
          </a:p>
          <a:p>
            <a:pPr lvl="1"/>
            <a:r>
              <a:rPr lang="en-US" dirty="0"/>
              <a:t>China cyber piracy and intelligence operations: some outsourced</a:t>
            </a:r>
          </a:p>
          <a:p>
            <a:pPr lvl="1"/>
            <a:r>
              <a:rPr lang="en-US" dirty="0"/>
              <a:t>Russian criminal/government alliance for botnet DDOS attacks against Estonia in 2007</a:t>
            </a:r>
          </a:p>
          <a:p>
            <a:pPr lvl="1"/>
            <a:r>
              <a:rPr lang="en-US" dirty="0"/>
              <a:t>Russian DDOS attacks against Georgia in 2008</a:t>
            </a:r>
          </a:p>
          <a:p>
            <a:pPr lvl="1"/>
            <a:r>
              <a:rPr lang="en-US" dirty="0"/>
              <a:t>Some argue Stuxnet itself resulted from blended Government exploitation of code segments generated by criminal groups (??)</a:t>
            </a:r>
          </a:p>
          <a:p>
            <a:r>
              <a:rPr lang="en-US" dirty="0"/>
              <a:t>US views cyber space as a war fighting domain and is organizing to operate: offense, defense, intelligence</a:t>
            </a:r>
          </a:p>
          <a:p>
            <a:r>
              <a:rPr lang="en-US" dirty="0"/>
              <a:t>30-50 countries developing cyber military strategies, organizations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Enrichment Centrifuges</a:t>
            </a:r>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457200" y="2286000"/>
            <a:ext cx="4572001" cy="256032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5257800" y="1981200"/>
            <a:ext cx="3416300" cy="36718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dirty="0"/>
              <a:t>Challenge at Natanz</a:t>
            </a:r>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981200" y="1447800"/>
            <a:ext cx="5068426" cy="493776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a:t>Anatomy of Cyber Attack</a:t>
            </a:r>
          </a:p>
        </p:txBody>
      </p:sp>
    </p:spTree>
    <p:extLst>
      <p:ext uri="{BB962C8B-B14F-4D97-AF65-F5344CB8AC3E}">
        <p14:creationId xmlns:p14="http://schemas.microsoft.com/office/powerpoint/2010/main" val="486252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 Stages</a:t>
            </a:r>
          </a:p>
        </p:txBody>
      </p:sp>
      <p:graphicFrame>
        <p:nvGraphicFramePr>
          <p:cNvPr id="4" name="Content Placeholder 3"/>
          <p:cNvGraphicFramePr>
            <a:graphicFrameLocks noGrp="1"/>
          </p:cNvGraphicFramePr>
          <p:nvPr>
            <p:ph sz="quarter" idx="1"/>
          </p:nvPr>
        </p:nvGraphicFramePr>
        <p:xfrm>
          <a:off x="914400" y="1447800"/>
          <a:ext cx="7772400" cy="40792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pPr marL="0" marR="0">
                        <a:spcBef>
                          <a:spcPts val="0"/>
                        </a:spcBef>
                        <a:spcAft>
                          <a:spcPts val="0"/>
                        </a:spcAft>
                      </a:pPr>
                      <a:r>
                        <a:rPr lang="en-US" sz="1400" b="1" dirty="0">
                          <a:latin typeface="Arial"/>
                          <a:ea typeface="Times New Roman"/>
                          <a:cs typeface="Times New Roman"/>
                        </a:rPr>
                        <a:t>Stage</a:t>
                      </a:r>
                      <a:endParaRPr lang="en-US" sz="1200" dirty="0">
                        <a:latin typeface="Cambria"/>
                        <a:ea typeface="Times New Roman"/>
                        <a:cs typeface="Times New Roman"/>
                      </a:endParaRPr>
                    </a:p>
                  </a:txBody>
                  <a:tcPr marL="64770" marR="64770" marT="0" marB="0" anchor="ctr"/>
                </a:tc>
                <a:tc>
                  <a:txBody>
                    <a:bodyPr/>
                    <a:lstStyle/>
                    <a:p>
                      <a:pPr marL="0" marR="0">
                        <a:spcBef>
                          <a:spcPts val="0"/>
                        </a:spcBef>
                        <a:spcAft>
                          <a:spcPts val="0"/>
                        </a:spcAft>
                      </a:pPr>
                      <a:r>
                        <a:rPr lang="en-US" sz="1400" b="1">
                          <a:latin typeface="Arial"/>
                          <a:ea typeface="Times New Roman"/>
                          <a:cs typeface="Times New Roman"/>
                        </a:rPr>
                        <a:t>Classification (Action)</a:t>
                      </a:r>
                      <a:endParaRPr lang="en-US" sz="1200">
                        <a:latin typeface="Cambria"/>
                        <a:ea typeface="Times New Roman"/>
                        <a:cs typeface="Times New Roman"/>
                      </a:endParaRPr>
                    </a:p>
                  </a:txBody>
                  <a:tcPr marL="64770" marR="64770" marT="0" marB="0" anchor="ctr"/>
                </a:tc>
                <a:tc>
                  <a:txBody>
                    <a:bodyPr/>
                    <a:lstStyle/>
                    <a:p>
                      <a:pPr marL="0" marR="0">
                        <a:spcBef>
                          <a:spcPts val="0"/>
                        </a:spcBef>
                        <a:spcAft>
                          <a:spcPts val="0"/>
                        </a:spcAft>
                      </a:pPr>
                      <a:r>
                        <a:rPr lang="en-US" sz="1400" b="1">
                          <a:latin typeface="Arial"/>
                          <a:ea typeface="Times New Roman"/>
                          <a:cs typeface="Times New Roman"/>
                        </a:rPr>
                        <a:t>Theme</a:t>
                      </a:r>
                      <a:endParaRPr lang="en-US" sz="1200">
                        <a:latin typeface="Cambria"/>
                        <a:ea typeface="Times New Roman"/>
                        <a:cs typeface="Times New Roman"/>
                      </a:endParaRPr>
                    </a:p>
                  </a:txBody>
                  <a:tcPr marL="64770" marR="64770" marT="0" marB="0" anchor="ctr"/>
                </a:tc>
                <a:extLst>
                  <a:ext uri="{0D108BD9-81ED-4DB2-BD59-A6C34878D82A}">
                    <a16:rowId xmlns:a16="http://schemas.microsoft.com/office/drawing/2014/main" val="10000"/>
                  </a:ext>
                </a:extLst>
              </a:tr>
              <a:tr h="370840">
                <a:tc>
                  <a:txBody>
                    <a:bodyPr/>
                    <a:lstStyle/>
                    <a:p>
                      <a:pPr marL="0" marR="0">
                        <a:spcBef>
                          <a:spcPts val="0"/>
                        </a:spcBef>
                        <a:spcAft>
                          <a:spcPts val="0"/>
                        </a:spcAft>
                      </a:pPr>
                      <a:r>
                        <a:rPr lang="en-US" sz="1100">
                          <a:latin typeface="Arial"/>
                          <a:ea typeface="Times New Roman"/>
                          <a:cs typeface="Times New Roman"/>
                        </a:rPr>
                        <a:t>0</a:t>
                      </a:r>
                      <a:endParaRPr lang="en-US" sz="1200">
                        <a:latin typeface="Cambria"/>
                        <a:ea typeface="Times New Roman"/>
                        <a:cs typeface="Times New Roman"/>
                      </a:endParaRPr>
                    </a:p>
                  </a:txBody>
                  <a:tcPr marL="64770" marR="64770" marT="0" marB="0" anchor="ctr"/>
                </a:tc>
                <a:tc>
                  <a:txBody>
                    <a:bodyPr/>
                    <a:lstStyle/>
                    <a:p>
                      <a:pPr marL="0" marR="0">
                        <a:spcBef>
                          <a:spcPts val="0"/>
                        </a:spcBef>
                        <a:spcAft>
                          <a:spcPts val="0"/>
                        </a:spcAft>
                      </a:pPr>
                      <a:r>
                        <a:rPr lang="en-US" sz="1100">
                          <a:latin typeface="Arial"/>
                          <a:ea typeface="Times New Roman"/>
                          <a:cs typeface="Times New Roman"/>
                        </a:rPr>
                        <a:t>Recon (Footprinting)</a:t>
                      </a:r>
                      <a:endParaRPr lang="en-US" sz="1200">
                        <a:latin typeface="Cambria"/>
                        <a:ea typeface="Times New Roman"/>
                        <a:cs typeface="Times New Roman"/>
                      </a:endParaRPr>
                    </a:p>
                  </a:txBody>
                  <a:tcPr marL="64770" marR="64770" marT="0" marB="0" anchor="ctr"/>
                </a:tc>
                <a:tc>
                  <a:txBody>
                    <a:bodyPr/>
                    <a:lstStyle/>
                    <a:p>
                      <a:pPr marL="0" marR="0">
                        <a:spcBef>
                          <a:spcPts val="0"/>
                        </a:spcBef>
                        <a:spcAft>
                          <a:spcPts val="0"/>
                        </a:spcAft>
                      </a:pPr>
                      <a:r>
                        <a:rPr lang="en-US" sz="1100">
                          <a:latin typeface="Arial"/>
                          <a:ea typeface="Times New Roman"/>
                          <a:cs typeface="Times New Roman"/>
                        </a:rPr>
                        <a:t>Incursion/Scanning/</a:t>
                      </a:r>
                      <a:r>
                        <a:rPr lang="en-US" sz="1100">
                          <a:solidFill>
                            <a:srgbClr val="FF0000"/>
                          </a:solidFill>
                          <a:latin typeface="Arial"/>
                          <a:ea typeface="Times New Roman"/>
                          <a:cs typeface="Times New Roman"/>
                        </a:rPr>
                        <a:t>Mapping</a:t>
                      </a:r>
                      <a:endParaRPr lang="en-US" sz="1200">
                        <a:latin typeface="Cambria"/>
                        <a:ea typeface="Times New Roman"/>
                        <a:cs typeface="Times New Roman"/>
                      </a:endParaRPr>
                    </a:p>
                  </a:txBody>
                  <a:tcPr marL="64770" marR="64770" marT="0" marB="0" anchor="ctr"/>
                </a:tc>
                <a:extLst>
                  <a:ext uri="{0D108BD9-81ED-4DB2-BD59-A6C34878D82A}">
                    <a16:rowId xmlns:a16="http://schemas.microsoft.com/office/drawing/2014/main" val="10001"/>
                  </a:ext>
                </a:extLst>
              </a:tr>
              <a:tr h="370840">
                <a:tc>
                  <a:txBody>
                    <a:bodyPr/>
                    <a:lstStyle/>
                    <a:p>
                      <a:pPr marL="0" marR="0">
                        <a:spcBef>
                          <a:spcPts val="0"/>
                        </a:spcBef>
                        <a:spcAft>
                          <a:spcPts val="0"/>
                        </a:spcAft>
                      </a:pPr>
                      <a:r>
                        <a:rPr lang="en-US" sz="1100">
                          <a:latin typeface="Arial"/>
                          <a:ea typeface="Times New Roman"/>
                          <a:cs typeface="Times New Roman"/>
                        </a:rPr>
                        <a:t>1</a:t>
                      </a:r>
                      <a:endParaRPr lang="en-US" sz="1200">
                        <a:latin typeface="Cambria"/>
                        <a:ea typeface="Times New Roman"/>
                        <a:cs typeface="Times New Roman"/>
                      </a:endParaRPr>
                    </a:p>
                  </a:txBody>
                  <a:tcPr marL="64770" marR="64770" marT="0" marB="0" anchor="ctr"/>
                </a:tc>
                <a:tc>
                  <a:txBody>
                    <a:bodyPr/>
                    <a:lstStyle/>
                    <a:p>
                      <a:pPr marL="0" marR="0">
                        <a:spcBef>
                          <a:spcPts val="0"/>
                        </a:spcBef>
                        <a:spcAft>
                          <a:spcPts val="0"/>
                        </a:spcAft>
                      </a:pPr>
                      <a:r>
                        <a:rPr lang="en-US" sz="1100">
                          <a:latin typeface="Arial"/>
                          <a:ea typeface="Times New Roman"/>
                          <a:cs typeface="Times New Roman"/>
                        </a:rPr>
                        <a:t>Intrusion (User)</a:t>
                      </a:r>
                      <a:endParaRPr lang="en-US" sz="1200">
                        <a:latin typeface="Cambria"/>
                        <a:ea typeface="Times New Roman"/>
                        <a:cs typeface="Times New Roman"/>
                      </a:endParaRPr>
                    </a:p>
                  </a:txBody>
                  <a:tcPr marL="64770" marR="64770" marT="0" marB="0" anchor="ctr"/>
                </a:tc>
                <a:tc>
                  <a:txBody>
                    <a:bodyPr/>
                    <a:lstStyle/>
                    <a:p>
                      <a:pPr marL="0" marR="0">
                        <a:spcBef>
                          <a:spcPts val="0"/>
                        </a:spcBef>
                        <a:spcAft>
                          <a:spcPts val="0"/>
                        </a:spcAft>
                      </a:pPr>
                      <a:r>
                        <a:rPr lang="en-US" sz="1100">
                          <a:latin typeface="Arial"/>
                          <a:ea typeface="Times New Roman"/>
                          <a:cs typeface="Times New Roman"/>
                        </a:rPr>
                        <a:t>Discovery/Exploitation</a:t>
                      </a:r>
                      <a:endParaRPr lang="en-US" sz="1200">
                        <a:latin typeface="Cambria"/>
                        <a:ea typeface="Times New Roman"/>
                        <a:cs typeface="Times New Roman"/>
                      </a:endParaRPr>
                    </a:p>
                  </a:txBody>
                  <a:tcPr marL="64770" marR="64770" marT="0" marB="0" anchor="ctr"/>
                </a:tc>
                <a:extLst>
                  <a:ext uri="{0D108BD9-81ED-4DB2-BD59-A6C34878D82A}">
                    <a16:rowId xmlns:a16="http://schemas.microsoft.com/office/drawing/2014/main" val="10002"/>
                  </a:ext>
                </a:extLst>
              </a:tr>
              <a:tr h="370840">
                <a:tc>
                  <a:txBody>
                    <a:bodyPr/>
                    <a:lstStyle/>
                    <a:p>
                      <a:pPr marL="0" marR="0">
                        <a:spcBef>
                          <a:spcPts val="0"/>
                        </a:spcBef>
                        <a:spcAft>
                          <a:spcPts val="0"/>
                        </a:spcAft>
                      </a:pPr>
                      <a:r>
                        <a:rPr lang="en-US" sz="1100">
                          <a:latin typeface="Arial"/>
                          <a:ea typeface="Times New Roman"/>
                          <a:cs typeface="Times New Roman"/>
                        </a:rPr>
                        <a:t>2</a:t>
                      </a:r>
                      <a:endParaRPr lang="en-US" sz="1200">
                        <a:latin typeface="Cambria"/>
                        <a:ea typeface="Times New Roman"/>
                        <a:cs typeface="Times New Roman"/>
                      </a:endParaRPr>
                    </a:p>
                  </a:txBody>
                  <a:tcPr marL="64770" marR="64770" marT="0" marB="0" anchor="ctr"/>
                </a:tc>
                <a:tc>
                  <a:txBody>
                    <a:bodyPr/>
                    <a:lstStyle/>
                    <a:p>
                      <a:pPr marL="0" marR="0">
                        <a:spcBef>
                          <a:spcPts val="0"/>
                        </a:spcBef>
                        <a:spcAft>
                          <a:spcPts val="0"/>
                        </a:spcAft>
                      </a:pPr>
                      <a:r>
                        <a:rPr lang="en-US" sz="1100">
                          <a:latin typeface="Arial"/>
                          <a:ea typeface="Times New Roman"/>
                          <a:cs typeface="Times New Roman"/>
                        </a:rPr>
                        <a:t>Escalation (Service)</a:t>
                      </a:r>
                      <a:endParaRPr lang="en-US" sz="1200">
                        <a:latin typeface="Cambria"/>
                        <a:ea typeface="Times New Roman"/>
                        <a:cs typeface="Times New Roman"/>
                      </a:endParaRPr>
                    </a:p>
                  </a:txBody>
                  <a:tcPr marL="64770" marR="64770" marT="0" marB="0" anchor="ctr"/>
                </a:tc>
                <a:tc>
                  <a:txBody>
                    <a:bodyPr/>
                    <a:lstStyle/>
                    <a:p>
                      <a:pPr marL="0" marR="0">
                        <a:spcBef>
                          <a:spcPts val="0"/>
                        </a:spcBef>
                        <a:spcAft>
                          <a:spcPts val="0"/>
                        </a:spcAft>
                      </a:pPr>
                      <a:r>
                        <a:rPr lang="en-US" sz="1100">
                          <a:latin typeface="Arial"/>
                          <a:ea typeface="Times New Roman"/>
                          <a:cs typeface="Times New Roman"/>
                        </a:rPr>
                        <a:t>Discovery/Exploitation</a:t>
                      </a:r>
                      <a:endParaRPr lang="en-US" sz="1200">
                        <a:latin typeface="Cambria"/>
                        <a:ea typeface="Times New Roman"/>
                        <a:cs typeface="Times New Roman"/>
                      </a:endParaRPr>
                    </a:p>
                  </a:txBody>
                  <a:tcPr marL="64770" marR="64770" marT="0" marB="0" anchor="ctr"/>
                </a:tc>
                <a:extLst>
                  <a:ext uri="{0D108BD9-81ED-4DB2-BD59-A6C34878D82A}">
                    <a16:rowId xmlns:a16="http://schemas.microsoft.com/office/drawing/2014/main" val="10003"/>
                  </a:ext>
                </a:extLst>
              </a:tr>
              <a:tr h="370840">
                <a:tc>
                  <a:txBody>
                    <a:bodyPr/>
                    <a:lstStyle/>
                    <a:p>
                      <a:pPr marL="0" marR="0">
                        <a:spcBef>
                          <a:spcPts val="0"/>
                        </a:spcBef>
                        <a:spcAft>
                          <a:spcPts val="0"/>
                        </a:spcAft>
                      </a:pPr>
                      <a:r>
                        <a:rPr lang="en-US" sz="1100">
                          <a:latin typeface="Arial"/>
                          <a:ea typeface="Times New Roman"/>
                          <a:cs typeface="Times New Roman"/>
                        </a:rPr>
                        <a:t>3</a:t>
                      </a:r>
                      <a:endParaRPr lang="en-US" sz="1200">
                        <a:latin typeface="Cambria"/>
                        <a:ea typeface="Times New Roman"/>
                        <a:cs typeface="Times New Roman"/>
                      </a:endParaRPr>
                    </a:p>
                  </a:txBody>
                  <a:tcPr marL="64770" marR="64770" marT="0" marB="0" anchor="ctr"/>
                </a:tc>
                <a:tc>
                  <a:txBody>
                    <a:bodyPr/>
                    <a:lstStyle/>
                    <a:p>
                      <a:pPr marL="0" marR="0">
                        <a:spcBef>
                          <a:spcPts val="0"/>
                        </a:spcBef>
                        <a:spcAft>
                          <a:spcPts val="0"/>
                        </a:spcAft>
                      </a:pPr>
                      <a:r>
                        <a:rPr lang="en-US" sz="1100">
                          <a:latin typeface="Arial"/>
                          <a:ea typeface="Times New Roman"/>
                          <a:cs typeface="Times New Roman"/>
                        </a:rPr>
                        <a:t>Intrusion(Root)</a:t>
                      </a:r>
                      <a:endParaRPr lang="en-US" sz="1200">
                        <a:latin typeface="Cambria"/>
                        <a:ea typeface="Times New Roman"/>
                        <a:cs typeface="Times New Roman"/>
                      </a:endParaRPr>
                    </a:p>
                  </a:txBody>
                  <a:tcPr marL="64770" marR="64770" marT="0" marB="0" anchor="ctr"/>
                </a:tc>
                <a:tc>
                  <a:txBody>
                    <a:bodyPr/>
                    <a:lstStyle/>
                    <a:p>
                      <a:pPr marL="0" marR="0">
                        <a:spcBef>
                          <a:spcPts val="0"/>
                        </a:spcBef>
                        <a:spcAft>
                          <a:spcPts val="0"/>
                        </a:spcAft>
                      </a:pPr>
                      <a:r>
                        <a:rPr lang="en-US" sz="1100">
                          <a:latin typeface="Arial"/>
                          <a:ea typeface="Times New Roman"/>
                          <a:cs typeface="Times New Roman"/>
                        </a:rPr>
                        <a:t>Discovery/Exploitation</a:t>
                      </a:r>
                      <a:endParaRPr lang="en-US" sz="1200">
                        <a:latin typeface="Cambria"/>
                        <a:ea typeface="Times New Roman"/>
                        <a:cs typeface="Times New Roman"/>
                      </a:endParaRPr>
                    </a:p>
                  </a:txBody>
                  <a:tcPr marL="64770" marR="64770" marT="0" marB="0" anchor="ctr"/>
                </a:tc>
                <a:extLst>
                  <a:ext uri="{0D108BD9-81ED-4DB2-BD59-A6C34878D82A}">
                    <a16:rowId xmlns:a16="http://schemas.microsoft.com/office/drawing/2014/main" val="10004"/>
                  </a:ext>
                </a:extLst>
              </a:tr>
              <a:tr h="370840">
                <a:tc>
                  <a:txBody>
                    <a:bodyPr/>
                    <a:lstStyle/>
                    <a:p>
                      <a:pPr marL="0" marR="0">
                        <a:spcBef>
                          <a:spcPts val="0"/>
                        </a:spcBef>
                        <a:spcAft>
                          <a:spcPts val="0"/>
                        </a:spcAft>
                      </a:pPr>
                      <a:r>
                        <a:rPr lang="en-US" sz="1100">
                          <a:latin typeface="Arial"/>
                          <a:ea typeface="Times New Roman"/>
                          <a:cs typeface="Times New Roman"/>
                        </a:rPr>
                        <a:t>4</a:t>
                      </a:r>
                      <a:endParaRPr lang="en-US" sz="1200">
                        <a:latin typeface="Cambria"/>
                        <a:ea typeface="Times New Roman"/>
                        <a:cs typeface="Times New Roman"/>
                      </a:endParaRPr>
                    </a:p>
                  </a:txBody>
                  <a:tcPr marL="64770" marR="64770" marT="0" marB="0" anchor="ctr"/>
                </a:tc>
                <a:tc>
                  <a:txBody>
                    <a:bodyPr/>
                    <a:lstStyle/>
                    <a:p>
                      <a:pPr marL="0" marR="0">
                        <a:spcBef>
                          <a:spcPts val="0"/>
                        </a:spcBef>
                        <a:spcAft>
                          <a:spcPts val="0"/>
                        </a:spcAft>
                      </a:pPr>
                      <a:r>
                        <a:rPr lang="en-US" sz="1100">
                          <a:latin typeface="Arial"/>
                          <a:ea typeface="Times New Roman"/>
                          <a:cs typeface="Times New Roman"/>
                        </a:rPr>
                        <a:t>Goal (DoS, </a:t>
                      </a:r>
                      <a:r>
                        <a:rPr lang="en-US" sz="1100">
                          <a:solidFill>
                            <a:srgbClr val="FF0000"/>
                          </a:solidFill>
                          <a:latin typeface="Arial"/>
                          <a:ea typeface="Times New Roman"/>
                          <a:cs typeface="Times New Roman"/>
                        </a:rPr>
                        <a:t>Deception, Performance</a:t>
                      </a:r>
                      <a:r>
                        <a:rPr lang="en-US" sz="1100">
                          <a:latin typeface="Arial"/>
                          <a:ea typeface="Times New Roman"/>
                          <a:cs typeface="Times New Roman"/>
                        </a:rPr>
                        <a:t>...)</a:t>
                      </a:r>
                      <a:endParaRPr lang="en-US" sz="1200">
                        <a:latin typeface="Cambria"/>
                        <a:ea typeface="Times New Roman"/>
                        <a:cs typeface="Times New Roman"/>
                      </a:endParaRPr>
                    </a:p>
                  </a:txBody>
                  <a:tcPr marL="64770" marR="64770" marT="0" marB="0" anchor="ctr"/>
                </a:tc>
                <a:tc>
                  <a:txBody>
                    <a:bodyPr/>
                    <a:lstStyle/>
                    <a:p>
                      <a:pPr marL="0" marR="0">
                        <a:spcBef>
                          <a:spcPts val="0"/>
                        </a:spcBef>
                        <a:spcAft>
                          <a:spcPts val="0"/>
                        </a:spcAft>
                      </a:pPr>
                      <a:r>
                        <a:rPr lang="en-US" sz="1100">
                          <a:latin typeface="Arial"/>
                          <a:ea typeface="Times New Roman"/>
                          <a:cs typeface="Times New Roman"/>
                        </a:rPr>
                        <a:t>Exposing/</a:t>
                      </a:r>
                      <a:r>
                        <a:rPr lang="en-US" sz="1100">
                          <a:solidFill>
                            <a:srgbClr val="FF0000"/>
                          </a:solidFill>
                          <a:latin typeface="Arial"/>
                          <a:ea typeface="Times New Roman"/>
                          <a:cs typeface="Times New Roman"/>
                        </a:rPr>
                        <a:t>Interrupting</a:t>
                      </a:r>
                      <a:endParaRPr lang="en-US" sz="1200">
                        <a:latin typeface="Cambria"/>
                        <a:ea typeface="Times New Roman"/>
                        <a:cs typeface="Times New Roman"/>
                      </a:endParaRPr>
                    </a:p>
                  </a:txBody>
                  <a:tcPr marL="64770" marR="64770" marT="0" marB="0" anchor="ctr"/>
                </a:tc>
                <a:extLst>
                  <a:ext uri="{0D108BD9-81ED-4DB2-BD59-A6C34878D82A}">
                    <a16:rowId xmlns:a16="http://schemas.microsoft.com/office/drawing/2014/main" val="10005"/>
                  </a:ext>
                </a:extLst>
              </a:tr>
              <a:tr h="370840">
                <a:tc>
                  <a:txBody>
                    <a:bodyPr/>
                    <a:lstStyle/>
                    <a:p>
                      <a:pPr marL="0" marR="0">
                        <a:spcBef>
                          <a:spcPts val="0"/>
                        </a:spcBef>
                        <a:spcAft>
                          <a:spcPts val="0"/>
                        </a:spcAft>
                      </a:pPr>
                      <a:r>
                        <a:rPr lang="en-US" sz="1100">
                          <a:latin typeface="Arial"/>
                          <a:ea typeface="Times New Roman"/>
                          <a:cs typeface="Times New Roman"/>
                        </a:rPr>
                        <a:t>5</a:t>
                      </a:r>
                      <a:endParaRPr lang="en-US" sz="1200">
                        <a:latin typeface="Cambria"/>
                        <a:ea typeface="Times New Roman"/>
                        <a:cs typeface="Times New Roman"/>
                      </a:endParaRPr>
                    </a:p>
                  </a:txBody>
                  <a:tcPr marL="64770" marR="64770" marT="0" marB="0" anchor="ctr"/>
                </a:tc>
                <a:tc>
                  <a:txBody>
                    <a:bodyPr/>
                    <a:lstStyle/>
                    <a:p>
                      <a:pPr marL="0" marR="0">
                        <a:spcBef>
                          <a:spcPts val="0"/>
                        </a:spcBef>
                        <a:spcAft>
                          <a:spcPts val="0"/>
                        </a:spcAft>
                      </a:pPr>
                      <a:r>
                        <a:rPr lang="en-US" sz="1100">
                          <a:latin typeface="Arial"/>
                          <a:ea typeface="Times New Roman"/>
                          <a:cs typeface="Times New Roman"/>
                        </a:rPr>
                        <a:t>Recon (Enumeration)</a:t>
                      </a:r>
                      <a:endParaRPr lang="en-US" sz="1200">
                        <a:latin typeface="Cambria"/>
                        <a:ea typeface="Times New Roman"/>
                        <a:cs typeface="Times New Roman"/>
                      </a:endParaRPr>
                    </a:p>
                  </a:txBody>
                  <a:tcPr marL="64770" marR="64770" marT="0" marB="0" anchor="ctr"/>
                </a:tc>
                <a:tc>
                  <a:txBody>
                    <a:bodyPr/>
                    <a:lstStyle/>
                    <a:p>
                      <a:pPr marL="0" marR="0">
                        <a:spcBef>
                          <a:spcPts val="0"/>
                        </a:spcBef>
                        <a:spcAft>
                          <a:spcPts val="0"/>
                        </a:spcAft>
                      </a:pPr>
                      <a:r>
                        <a:rPr lang="en-US" sz="1100">
                          <a:latin typeface="Arial"/>
                          <a:ea typeface="Times New Roman"/>
                          <a:cs typeface="Times New Roman"/>
                        </a:rPr>
                        <a:t>Incursion/</a:t>
                      </a:r>
                      <a:r>
                        <a:rPr lang="en-US" sz="1100">
                          <a:solidFill>
                            <a:srgbClr val="FF0000"/>
                          </a:solidFill>
                          <a:latin typeface="Arial"/>
                          <a:ea typeface="Times New Roman"/>
                          <a:cs typeface="Times New Roman"/>
                        </a:rPr>
                        <a:t>Scanning/Targeting</a:t>
                      </a:r>
                      <a:endParaRPr lang="en-US" sz="1200">
                        <a:latin typeface="Cambria"/>
                        <a:ea typeface="Times New Roman"/>
                        <a:cs typeface="Times New Roman"/>
                      </a:endParaRPr>
                    </a:p>
                  </a:txBody>
                  <a:tcPr marL="64770" marR="64770" marT="0" marB="0" anchor="ctr"/>
                </a:tc>
                <a:extLst>
                  <a:ext uri="{0D108BD9-81ED-4DB2-BD59-A6C34878D82A}">
                    <a16:rowId xmlns:a16="http://schemas.microsoft.com/office/drawing/2014/main" val="10006"/>
                  </a:ext>
                </a:extLst>
              </a:tr>
              <a:tr h="370840">
                <a:tc>
                  <a:txBody>
                    <a:bodyPr/>
                    <a:lstStyle/>
                    <a:p>
                      <a:pPr marL="0" marR="0">
                        <a:spcBef>
                          <a:spcPts val="0"/>
                        </a:spcBef>
                        <a:spcAft>
                          <a:spcPts val="0"/>
                        </a:spcAft>
                      </a:pPr>
                      <a:r>
                        <a:rPr lang="en-US" sz="1100">
                          <a:latin typeface="Arial"/>
                          <a:ea typeface="Times New Roman"/>
                          <a:cs typeface="Times New Roman"/>
                        </a:rPr>
                        <a:t>6</a:t>
                      </a:r>
                      <a:endParaRPr lang="en-US" sz="1200">
                        <a:latin typeface="Cambria"/>
                        <a:ea typeface="Times New Roman"/>
                        <a:cs typeface="Times New Roman"/>
                      </a:endParaRPr>
                    </a:p>
                  </a:txBody>
                  <a:tcPr marL="64770" marR="64770" marT="0" marB="0" anchor="ctr"/>
                </a:tc>
                <a:tc>
                  <a:txBody>
                    <a:bodyPr/>
                    <a:lstStyle/>
                    <a:p>
                      <a:pPr marL="0" marR="0">
                        <a:spcBef>
                          <a:spcPts val="0"/>
                        </a:spcBef>
                        <a:spcAft>
                          <a:spcPts val="0"/>
                        </a:spcAft>
                      </a:pPr>
                      <a:r>
                        <a:rPr lang="en-US" sz="1100">
                          <a:latin typeface="Arial"/>
                          <a:ea typeface="Times New Roman"/>
                          <a:cs typeface="Times New Roman"/>
                        </a:rPr>
                        <a:t>Intrusion (User)</a:t>
                      </a:r>
                      <a:endParaRPr lang="en-US" sz="1200">
                        <a:latin typeface="Cambria"/>
                        <a:ea typeface="Times New Roman"/>
                        <a:cs typeface="Times New Roman"/>
                      </a:endParaRPr>
                    </a:p>
                  </a:txBody>
                  <a:tcPr marL="64770" marR="64770" marT="0" marB="0" anchor="ctr"/>
                </a:tc>
                <a:tc>
                  <a:txBody>
                    <a:bodyPr/>
                    <a:lstStyle/>
                    <a:p>
                      <a:pPr marL="0" marR="0">
                        <a:spcBef>
                          <a:spcPts val="0"/>
                        </a:spcBef>
                        <a:spcAft>
                          <a:spcPts val="0"/>
                        </a:spcAft>
                      </a:pPr>
                      <a:r>
                        <a:rPr lang="en-US" sz="1100">
                          <a:latin typeface="Arial"/>
                          <a:ea typeface="Times New Roman"/>
                          <a:cs typeface="Times New Roman"/>
                        </a:rPr>
                        <a:t>Discovery/Exploitation</a:t>
                      </a:r>
                      <a:endParaRPr lang="en-US" sz="1200">
                        <a:latin typeface="Cambria"/>
                        <a:ea typeface="Times New Roman"/>
                        <a:cs typeface="Times New Roman"/>
                      </a:endParaRPr>
                    </a:p>
                  </a:txBody>
                  <a:tcPr marL="64770" marR="64770" marT="0" marB="0" anchor="ctr"/>
                </a:tc>
                <a:extLst>
                  <a:ext uri="{0D108BD9-81ED-4DB2-BD59-A6C34878D82A}">
                    <a16:rowId xmlns:a16="http://schemas.microsoft.com/office/drawing/2014/main" val="10007"/>
                  </a:ext>
                </a:extLst>
              </a:tr>
              <a:tr h="370840">
                <a:tc>
                  <a:txBody>
                    <a:bodyPr/>
                    <a:lstStyle/>
                    <a:p>
                      <a:pPr marL="0" marR="0">
                        <a:spcBef>
                          <a:spcPts val="0"/>
                        </a:spcBef>
                        <a:spcAft>
                          <a:spcPts val="0"/>
                        </a:spcAft>
                      </a:pPr>
                      <a:r>
                        <a:rPr lang="en-US" sz="1100">
                          <a:latin typeface="Arial"/>
                          <a:ea typeface="Times New Roman"/>
                          <a:cs typeface="Times New Roman"/>
                        </a:rPr>
                        <a:t>7</a:t>
                      </a:r>
                      <a:endParaRPr lang="en-US" sz="1200">
                        <a:latin typeface="Cambria"/>
                        <a:ea typeface="Times New Roman"/>
                        <a:cs typeface="Times New Roman"/>
                      </a:endParaRPr>
                    </a:p>
                  </a:txBody>
                  <a:tcPr marL="64770" marR="64770" marT="0" marB="0" anchor="ctr"/>
                </a:tc>
                <a:tc>
                  <a:txBody>
                    <a:bodyPr/>
                    <a:lstStyle/>
                    <a:p>
                      <a:pPr marL="0" marR="0">
                        <a:spcBef>
                          <a:spcPts val="0"/>
                        </a:spcBef>
                        <a:spcAft>
                          <a:spcPts val="0"/>
                        </a:spcAft>
                      </a:pPr>
                      <a:r>
                        <a:rPr lang="en-US" sz="1100">
                          <a:latin typeface="Arial"/>
                          <a:ea typeface="Times New Roman"/>
                          <a:cs typeface="Times New Roman"/>
                        </a:rPr>
                        <a:t>Escalation (Service)</a:t>
                      </a:r>
                      <a:endParaRPr lang="en-US" sz="1200">
                        <a:latin typeface="Cambria"/>
                        <a:ea typeface="Times New Roman"/>
                        <a:cs typeface="Times New Roman"/>
                      </a:endParaRPr>
                    </a:p>
                  </a:txBody>
                  <a:tcPr marL="64770" marR="64770" marT="0" marB="0" anchor="ctr"/>
                </a:tc>
                <a:tc>
                  <a:txBody>
                    <a:bodyPr/>
                    <a:lstStyle/>
                    <a:p>
                      <a:pPr marL="0" marR="0">
                        <a:spcBef>
                          <a:spcPts val="0"/>
                        </a:spcBef>
                        <a:spcAft>
                          <a:spcPts val="0"/>
                        </a:spcAft>
                      </a:pPr>
                      <a:r>
                        <a:rPr lang="en-US" sz="1100">
                          <a:latin typeface="Arial"/>
                          <a:ea typeface="Times New Roman"/>
                          <a:cs typeface="Times New Roman"/>
                        </a:rPr>
                        <a:t>Discovery/Exploitation</a:t>
                      </a:r>
                      <a:endParaRPr lang="en-US" sz="1200">
                        <a:latin typeface="Cambria"/>
                        <a:ea typeface="Times New Roman"/>
                        <a:cs typeface="Times New Roman"/>
                      </a:endParaRPr>
                    </a:p>
                  </a:txBody>
                  <a:tcPr marL="64770" marR="64770" marT="0" marB="0" anchor="ctr"/>
                </a:tc>
                <a:extLst>
                  <a:ext uri="{0D108BD9-81ED-4DB2-BD59-A6C34878D82A}">
                    <a16:rowId xmlns:a16="http://schemas.microsoft.com/office/drawing/2014/main" val="10008"/>
                  </a:ext>
                </a:extLst>
              </a:tr>
              <a:tr h="370840">
                <a:tc>
                  <a:txBody>
                    <a:bodyPr/>
                    <a:lstStyle/>
                    <a:p>
                      <a:pPr marL="0" marR="0">
                        <a:spcBef>
                          <a:spcPts val="0"/>
                        </a:spcBef>
                        <a:spcAft>
                          <a:spcPts val="0"/>
                        </a:spcAft>
                      </a:pPr>
                      <a:r>
                        <a:rPr lang="en-US" sz="1100">
                          <a:latin typeface="Arial"/>
                          <a:ea typeface="Times New Roman"/>
                          <a:cs typeface="Times New Roman"/>
                        </a:rPr>
                        <a:t>8</a:t>
                      </a:r>
                      <a:endParaRPr lang="en-US" sz="1200">
                        <a:latin typeface="Cambria"/>
                        <a:ea typeface="Times New Roman"/>
                        <a:cs typeface="Times New Roman"/>
                      </a:endParaRPr>
                    </a:p>
                  </a:txBody>
                  <a:tcPr marL="64770" marR="64770" marT="0" marB="0" anchor="ctr"/>
                </a:tc>
                <a:tc>
                  <a:txBody>
                    <a:bodyPr/>
                    <a:lstStyle/>
                    <a:p>
                      <a:pPr marL="0" marR="0">
                        <a:spcBef>
                          <a:spcPts val="0"/>
                        </a:spcBef>
                        <a:spcAft>
                          <a:spcPts val="0"/>
                        </a:spcAft>
                      </a:pPr>
                      <a:r>
                        <a:rPr lang="en-US" sz="1100">
                          <a:latin typeface="Arial"/>
                          <a:ea typeface="Times New Roman"/>
                          <a:cs typeface="Times New Roman"/>
                        </a:rPr>
                        <a:t>Intrusion (Root)</a:t>
                      </a:r>
                      <a:endParaRPr lang="en-US" sz="1200">
                        <a:latin typeface="Cambria"/>
                        <a:ea typeface="Times New Roman"/>
                        <a:cs typeface="Times New Roman"/>
                      </a:endParaRPr>
                    </a:p>
                  </a:txBody>
                  <a:tcPr marL="64770" marR="64770" marT="0" marB="0" anchor="ctr"/>
                </a:tc>
                <a:tc>
                  <a:txBody>
                    <a:bodyPr/>
                    <a:lstStyle/>
                    <a:p>
                      <a:pPr marL="0" marR="0">
                        <a:spcBef>
                          <a:spcPts val="0"/>
                        </a:spcBef>
                        <a:spcAft>
                          <a:spcPts val="0"/>
                        </a:spcAft>
                      </a:pPr>
                      <a:r>
                        <a:rPr lang="en-US" sz="1100">
                          <a:latin typeface="Arial"/>
                          <a:ea typeface="Times New Roman"/>
                          <a:cs typeface="Times New Roman"/>
                        </a:rPr>
                        <a:t>Discovery/Exploitation</a:t>
                      </a:r>
                      <a:endParaRPr lang="en-US" sz="1200">
                        <a:latin typeface="Cambria"/>
                        <a:ea typeface="Times New Roman"/>
                        <a:cs typeface="Times New Roman"/>
                      </a:endParaRPr>
                    </a:p>
                  </a:txBody>
                  <a:tcPr marL="64770" marR="64770" marT="0" marB="0" anchor="ctr"/>
                </a:tc>
                <a:extLst>
                  <a:ext uri="{0D108BD9-81ED-4DB2-BD59-A6C34878D82A}">
                    <a16:rowId xmlns:a16="http://schemas.microsoft.com/office/drawing/2014/main" val="10009"/>
                  </a:ext>
                </a:extLst>
              </a:tr>
              <a:tr h="370840">
                <a:tc>
                  <a:txBody>
                    <a:bodyPr/>
                    <a:lstStyle/>
                    <a:p>
                      <a:pPr marL="0" marR="0">
                        <a:spcBef>
                          <a:spcPts val="0"/>
                        </a:spcBef>
                        <a:spcAft>
                          <a:spcPts val="0"/>
                        </a:spcAft>
                      </a:pPr>
                      <a:r>
                        <a:rPr lang="en-US" sz="1100">
                          <a:latin typeface="Arial"/>
                          <a:ea typeface="Times New Roman"/>
                          <a:cs typeface="Times New Roman"/>
                        </a:rPr>
                        <a:t>9</a:t>
                      </a:r>
                      <a:endParaRPr lang="en-US" sz="1200">
                        <a:latin typeface="Cambria"/>
                        <a:ea typeface="Times New Roman"/>
                        <a:cs typeface="Times New Roman"/>
                      </a:endParaRPr>
                    </a:p>
                  </a:txBody>
                  <a:tcPr marL="64770" marR="64770" marT="0" marB="0" anchor="ctr"/>
                </a:tc>
                <a:tc>
                  <a:txBody>
                    <a:bodyPr/>
                    <a:lstStyle/>
                    <a:p>
                      <a:pPr marL="0" marR="0">
                        <a:spcBef>
                          <a:spcPts val="0"/>
                        </a:spcBef>
                        <a:spcAft>
                          <a:spcPts val="0"/>
                        </a:spcAft>
                      </a:pPr>
                      <a:r>
                        <a:rPr lang="en-US" sz="1100">
                          <a:latin typeface="Arial"/>
                          <a:ea typeface="Times New Roman"/>
                          <a:cs typeface="Times New Roman"/>
                        </a:rPr>
                        <a:t>Goal (Pilfering, Theft)</a:t>
                      </a:r>
                      <a:endParaRPr lang="en-US" sz="1200">
                        <a:latin typeface="Cambria"/>
                        <a:ea typeface="Times New Roman"/>
                        <a:cs typeface="Times New Roman"/>
                      </a:endParaRPr>
                    </a:p>
                  </a:txBody>
                  <a:tcPr marL="64770" marR="64770" marT="0" marB="0" anchor="ctr"/>
                </a:tc>
                <a:tc>
                  <a:txBody>
                    <a:bodyPr/>
                    <a:lstStyle/>
                    <a:p>
                      <a:pPr marL="0" marR="0">
                        <a:spcBef>
                          <a:spcPts val="0"/>
                        </a:spcBef>
                        <a:spcAft>
                          <a:spcPts val="0"/>
                        </a:spcAft>
                      </a:pPr>
                      <a:r>
                        <a:rPr lang="en-US" sz="1100" dirty="0">
                          <a:latin typeface="Arial"/>
                          <a:ea typeface="Times New Roman"/>
                          <a:cs typeface="Times New Roman"/>
                        </a:rPr>
                        <a:t>Exposing/</a:t>
                      </a:r>
                      <a:r>
                        <a:rPr lang="en-US" sz="1100" dirty="0" err="1">
                          <a:latin typeface="Arial"/>
                          <a:ea typeface="Times New Roman"/>
                          <a:cs typeface="Times New Roman"/>
                        </a:rPr>
                        <a:t>Exfiltration</a:t>
                      </a:r>
                      <a:endParaRPr lang="en-US" sz="1200" dirty="0">
                        <a:latin typeface="Cambria"/>
                        <a:ea typeface="Times New Roman"/>
                        <a:cs typeface="Times New Roman"/>
                      </a:endParaRPr>
                    </a:p>
                  </a:txBody>
                  <a:tcPr marL="64770" marR="6477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19551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 Schematic</a:t>
            </a:r>
          </a:p>
        </p:txBody>
      </p:sp>
      <p:pic>
        <p:nvPicPr>
          <p:cNvPr id="4" name="Content Placeholder 3" descr="Anatomy of Attack.png"/>
          <p:cNvPicPr>
            <a:picLocks noGrp="1" noChangeAspect="1"/>
          </p:cNvPicPr>
          <p:nvPr>
            <p:ph sz="quarter" idx="1"/>
          </p:nvPr>
        </p:nvPicPr>
        <p:blipFill>
          <a:blip r:embed="rId2" cstate="print"/>
          <a:stretch>
            <a:fillRect/>
          </a:stretch>
        </p:blipFill>
        <p:spPr>
          <a:xfrm>
            <a:off x="1467266" y="1454435"/>
            <a:ext cx="6666667" cy="4558730"/>
          </a:xfrm>
        </p:spPr>
      </p:pic>
    </p:spTree>
    <p:extLst>
      <p:ext uri="{BB962C8B-B14F-4D97-AF65-F5344CB8AC3E}">
        <p14:creationId xmlns:p14="http://schemas.microsoft.com/office/powerpoint/2010/main" val="2644544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20762"/>
          </a:xfrm>
        </p:spPr>
        <p:txBody>
          <a:bodyPr/>
          <a:lstStyle/>
          <a:p>
            <a:r>
              <a:rPr lang="en-US" b="1" dirty="0"/>
              <a:t>External versus Internal Attacks</a:t>
            </a:r>
            <a:endParaRPr lang="en-US" dirty="0"/>
          </a:p>
        </p:txBody>
      </p:sp>
      <p:sp>
        <p:nvSpPr>
          <p:cNvPr id="3" name="Content Placeholder 2"/>
          <p:cNvSpPr>
            <a:spLocks noGrp="1"/>
          </p:cNvSpPr>
          <p:nvPr>
            <p:ph sz="quarter" idx="1"/>
          </p:nvPr>
        </p:nvSpPr>
        <p:spPr>
          <a:xfrm>
            <a:off x="457200" y="1295400"/>
            <a:ext cx="8229600" cy="5029200"/>
          </a:xfrm>
        </p:spPr>
        <p:txBody>
          <a:bodyPr>
            <a:noAutofit/>
          </a:bodyPr>
          <a:lstStyle/>
          <a:p>
            <a:r>
              <a:rPr lang="en-US" sz="1600" dirty="0"/>
              <a:t>In general, external attacks are usually easier to detect than insider threats.  </a:t>
            </a:r>
          </a:p>
          <a:p>
            <a:endParaRPr lang="en-US" sz="1600" dirty="0"/>
          </a:p>
          <a:p>
            <a:r>
              <a:rPr lang="en-US" sz="1600" dirty="0"/>
              <a:t>External attackers are not familiar with the network and must actively map out the network over a period of time and compromise users and accounts as they proceed. </a:t>
            </a:r>
          </a:p>
          <a:p>
            <a:pPr>
              <a:buNone/>
            </a:pPr>
            <a:endParaRPr lang="en-US" sz="1600" dirty="0"/>
          </a:p>
          <a:p>
            <a:r>
              <a:rPr lang="en-US" sz="1600" dirty="0"/>
              <a:t>The insider threat, usually via IT or programming personnel, is much more difficult to detect in its early stages since the attacker has legitimate access to the network and an understanding of IT structure and support. </a:t>
            </a:r>
          </a:p>
          <a:p>
            <a:pPr>
              <a:buNone/>
            </a:pPr>
            <a:endParaRPr lang="en-US" sz="1600" dirty="0"/>
          </a:p>
          <a:p>
            <a:pPr lvl="1"/>
            <a:r>
              <a:rPr lang="en-US" sz="1600" dirty="0"/>
              <a:t>Most attacks are detected manually due to system failure or irregularity. Non-security personnel, including customers in about a quarter of cases, often detect the attacks. Employees detecting the attacks include supervisors, co-workers, and security staff. Having a virtual system designed around security with trip wires using a comprehensive threat model can be effective in detecting and responding to cyber threats.</a:t>
            </a:r>
          </a:p>
          <a:p>
            <a:pPr>
              <a:buNone/>
            </a:pPr>
            <a:endParaRPr lang="en-US" sz="1600" dirty="0"/>
          </a:p>
          <a:p>
            <a:r>
              <a:rPr lang="en-US" sz="1600" dirty="0"/>
              <a:t>In many recent attacks such as those perpetrated on RSA, there was a blended combination of internal and external tactics where there was either a real or virtual insider component to the attack. This usually includes an external socially engineered attack followed by a take-over of internal services thus working oneself into an early insider role. </a:t>
            </a:r>
          </a:p>
        </p:txBody>
      </p:sp>
    </p:spTree>
    <p:extLst>
      <p:ext uri="{BB962C8B-B14F-4D97-AF65-F5344CB8AC3E}">
        <p14:creationId xmlns:p14="http://schemas.microsoft.com/office/powerpoint/2010/main" val="2395301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Characterizing Attacks</a:t>
            </a:r>
          </a:p>
        </p:txBody>
      </p:sp>
      <p:sp>
        <p:nvSpPr>
          <p:cNvPr id="3" name="Content Placeholder 2"/>
          <p:cNvSpPr>
            <a:spLocks noGrp="1"/>
          </p:cNvSpPr>
          <p:nvPr>
            <p:ph sz="quarter" idx="1"/>
          </p:nvPr>
        </p:nvSpPr>
        <p:spPr>
          <a:xfrm>
            <a:off x="457200" y="1295400"/>
            <a:ext cx="8229600" cy="5257800"/>
          </a:xfrm>
        </p:spPr>
        <p:txBody>
          <a:bodyPr>
            <a:noAutofit/>
          </a:bodyPr>
          <a:lstStyle/>
          <a:p>
            <a:r>
              <a:rPr lang="en-US" sz="1600" dirty="0"/>
              <a:t>Attacks often are perpetrated by highly sophisticated criminal corporate enterprises with supported software products and outsourced staff for hire. </a:t>
            </a:r>
          </a:p>
          <a:p>
            <a:r>
              <a:rPr lang="en-US" sz="1600" dirty="0"/>
              <a:t>The products and services used are supplied in some cases by international companies and in other cases by governments that supply attackers with a full spectrum of network-based ISR (Intelligence, Surveillance, and Reconnaissance) and attack capabilities. </a:t>
            </a:r>
          </a:p>
          <a:p>
            <a:r>
              <a:rPr lang="en-US" sz="1600" dirty="0"/>
              <a:t>Unlike a decade ago, when attacks were visible and usually designed for immediate disruption, today’s attacks have an increased sophistication, and include three key attributes:</a:t>
            </a:r>
          </a:p>
          <a:p>
            <a:pPr marL="914400" lvl="1" indent="-514350">
              <a:buFont typeface="+mj-lt"/>
              <a:buAutoNum type="arabicPeriod"/>
            </a:pPr>
            <a:r>
              <a:rPr lang="en-US" sz="1400" dirty="0">
                <a:solidFill>
                  <a:srgbClr val="FF0000"/>
                </a:solidFill>
              </a:rPr>
              <a:t>A centralized </a:t>
            </a:r>
            <a:r>
              <a:rPr lang="en-US" sz="1400" i="1" dirty="0">
                <a:solidFill>
                  <a:srgbClr val="FF0000"/>
                </a:solidFill>
              </a:rPr>
              <a:t>command and control systems</a:t>
            </a:r>
            <a:r>
              <a:rPr lang="en-US" sz="1400" dirty="0">
                <a:solidFill>
                  <a:srgbClr val="FF0000"/>
                </a:solidFill>
              </a:rPr>
              <a:t>, with more advanced systems migrating now towards </a:t>
            </a:r>
            <a:r>
              <a:rPr lang="en-US" sz="1400" i="1" dirty="0">
                <a:solidFill>
                  <a:srgbClr val="FF0000"/>
                </a:solidFill>
              </a:rPr>
              <a:t>decentralized command and control</a:t>
            </a:r>
            <a:r>
              <a:rPr lang="en-US" sz="1400" dirty="0">
                <a:solidFill>
                  <a:srgbClr val="FF0000"/>
                </a:solidFill>
              </a:rPr>
              <a:t>.</a:t>
            </a:r>
          </a:p>
          <a:p>
            <a:pPr marL="914400" lvl="1" indent="-514350">
              <a:buFont typeface="+mj-lt"/>
              <a:buAutoNum type="arabicPeriod"/>
            </a:pPr>
            <a:r>
              <a:rPr lang="en-US" sz="1400" i="1" dirty="0">
                <a:solidFill>
                  <a:srgbClr val="FF0000"/>
                </a:solidFill>
              </a:rPr>
              <a:t>Stealth mode attack agents</a:t>
            </a:r>
            <a:r>
              <a:rPr lang="en-US" sz="1400" dirty="0">
                <a:solidFill>
                  <a:srgbClr val="FF0000"/>
                </a:solidFill>
              </a:rPr>
              <a:t>, designed to avoid detection and identification as they propagate through the system with self-destruct and cleaning capability once detected.</a:t>
            </a:r>
          </a:p>
          <a:p>
            <a:pPr marL="914400" lvl="1" indent="-514350">
              <a:buFont typeface="+mj-lt"/>
              <a:buAutoNum type="arabicPeriod"/>
            </a:pPr>
            <a:r>
              <a:rPr lang="en-US" sz="1400" i="1" dirty="0">
                <a:solidFill>
                  <a:srgbClr val="FF0000"/>
                </a:solidFill>
              </a:rPr>
              <a:t>Advanced communications mechanisms</a:t>
            </a:r>
            <a:r>
              <a:rPr lang="en-US" sz="1400" dirty="0">
                <a:solidFill>
                  <a:srgbClr val="FF0000"/>
                </a:solidFill>
              </a:rPr>
              <a:t> within the network to avoid intercept while steering the threat in a persistent fashion, and also extracting information without detection.</a:t>
            </a:r>
          </a:p>
          <a:p>
            <a:r>
              <a:rPr lang="en-US" sz="1600" dirty="0"/>
              <a:t>Networks today are often under attack by a growing ISR network designed to:</a:t>
            </a:r>
          </a:p>
          <a:p>
            <a:pPr lvl="1"/>
            <a:r>
              <a:rPr lang="en-US" sz="1600" dirty="0"/>
              <a:t>Understand and control the environment that it operates in</a:t>
            </a:r>
          </a:p>
          <a:p>
            <a:pPr lvl="1"/>
            <a:r>
              <a:rPr lang="en-US" sz="1600" dirty="0"/>
              <a:t>Assess the target and effectively execute against it </a:t>
            </a:r>
          </a:p>
          <a:p>
            <a:r>
              <a:rPr lang="en-US" sz="1600" dirty="0"/>
              <a:t>Surveys show that the average corporate network has been penetrated about </a:t>
            </a:r>
            <a:r>
              <a:rPr lang="en-US" sz="1600" i="1" dirty="0"/>
              <a:t>7 months prior to detection</a:t>
            </a:r>
            <a:r>
              <a:rPr lang="en-US" sz="1600" dirty="0"/>
              <a:t> by the network administrators. </a:t>
            </a:r>
          </a:p>
        </p:txBody>
      </p:sp>
    </p:spTree>
    <p:extLst>
      <p:ext uri="{BB962C8B-B14F-4D97-AF65-F5344CB8AC3E}">
        <p14:creationId xmlns:p14="http://schemas.microsoft.com/office/powerpoint/2010/main" val="2185337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547</TotalTime>
  <Words>1812</Words>
  <Application>Microsoft Office PowerPoint</Application>
  <PresentationFormat>On-screen Show (4:3)</PresentationFormat>
  <Paragraphs>170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Cambria</vt:lpstr>
      <vt:lpstr>Franklin Gothic Book</vt:lpstr>
      <vt:lpstr>Perpetua</vt:lpstr>
      <vt:lpstr>Wingdings 2</vt:lpstr>
      <vt:lpstr>Equity</vt:lpstr>
      <vt:lpstr>Stuxnet and the Iran Nuclear Program </vt:lpstr>
      <vt:lpstr>Natanz Facility Overhead</vt:lpstr>
      <vt:lpstr>Enrichment Centrifuges</vt:lpstr>
      <vt:lpstr>Challenge at Natanz</vt:lpstr>
      <vt:lpstr>Anatomy of Cyber Attack</vt:lpstr>
      <vt:lpstr>Attack Stages</vt:lpstr>
      <vt:lpstr>Attack Schematic</vt:lpstr>
      <vt:lpstr>External versus Internal Attacks</vt:lpstr>
      <vt:lpstr>Characterizing Attacks</vt:lpstr>
      <vt:lpstr>Stuxnet </vt:lpstr>
      <vt:lpstr>Attack Background: Stuxnet</vt:lpstr>
      <vt:lpstr>What Stuxnet Did</vt:lpstr>
      <vt:lpstr>Siemens PCS Control System Components</vt:lpstr>
      <vt:lpstr>Unfolding the Plot</vt:lpstr>
      <vt:lpstr>How Stuxnet Spread</vt:lpstr>
      <vt:lpstr>Attack Vector Storyline</vt:lpstr>
      <vt:lpstr>Enumerated Attack Vectors</vt:lpstr>
      <vt:lpstr>Back Up</vt:lpstr>
      <vt:lpstr>Stuxnet Attack Vectors: Distribution</vt:lpstr>
      <vt:lpstr>Stuxnet Attack Vectors: Infestation</vt:lpstr>
      <vt:lpstr>Stuxnet Attack Vectors: Propagation </vt:lpstr>
      <vt:lpstr>Penetrating Perimeter Network </vt:lpstr>
      <vt:lpstr>Stuxnet Attack Graph</vt:lpstr>
      <vt:lpstr>Complete the Spectrum</vt:lpstr>
      <vt:lpstr>Results?</vt:lpstr>
      <vt:lpstr>Implications for Cyber Warfare?</vt:lpstr>
    </vt:vector>
  </TitlesOfParts>
  <Company>The Wackenhut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Flame and Gauss Malware</dc:title>
  <dc:creator>The Wackenhut Corporation</dc:creator>
  <cp:lastModifiedBy>Jeffrey Starr</cp:lastModifiedBy>
  <cp:revision>56</cp:revision>
  <dcterms:created xsi:type="dcterms:W3CDTF">2012-09-10T05:45:02Z</dcterms:created>
  <dcterms:modified xsi:type="dcterms:W3CDTF">2022-03-15T21:25:11Z</dcterms:modified>
</cp:coreProperties>
</file>